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d2b5100e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d2b5100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d2b5100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d2b5100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d2b5100e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d2b5100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d2b5100e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d2b5100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43ab0d8a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43ab0d8a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43ab0d8a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43ab0d8a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d2b5100e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d2b5100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4cf5b6e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4cf5b6e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4fb61ce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4fb61ce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4fbf8128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4fbf8128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4fbf8128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4fbf8128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fba406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fba406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471b3a7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471b3a7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45754eac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45754eac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45754eac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45754eac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d2b5100e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d2b5100e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3ab0d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3ab0d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43ab0d8a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43ab0d8a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43ab0d8a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43ab0d8a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825" y="2226075"/>
            <a:ext cx="5357001" cy="87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7"/>
          <p:cNvSpPr txBox="1"/>
          <p:nvPr/>
        </p:nvSpPr>
        <p:spPr>
          <a:xfrm>
            <a:off x="6842525" y="3097425"/>
            <a:ext cx="1830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Dominique BESSON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STYLE</a:t>
            </a:r>
            <a:endParaRPr b="1" sz="1800"/>
          </a:p>
        </p:txBody>
      </p:sp>
      <p:sp>
        <p:nvSpPr>
          <p:cNvPr id="305" name="Google Shape;305;p26"/>
          <p:cNvSpPr txBox="1"/>
          <p:nvPr>
            <p:ph idx="4294967295" type="body"/>
          </p:nvPr>
        </p:nvSpPr>
        <p:spPr>
          <a:xfrm>
            <a:off x="0" y="1366650"/>
            <a:ext cx="4628700" cy="126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Tous les components basiques ont une propriété “style”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style créé avec l’objet “</a:t>
            </a:r>
            <a:r>
              <a:rPr lang="fr"/>
              <a:t>StyleSheet” du module ‘react-native’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fr"/>
              <a:t>StyleSheet.create()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propriétés similaire au CSS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6"/>
          <p:cNvSpPr txBox="1"/>
          <p:nvPr>
            <p:ph idx="4294967295" type="body"/>
          </p:nvPr>
        </p:nvSpPr>
        <p:spPr>
          <a:xfrm>
            <a:off x="0" y="2800800"/>
            <a:ext cx="4628700" cy="228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Le positionnement est fait 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en relatif par rapport au parent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via l’algorithme FlexBox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fr"/>
              <a:t>flex: proportion prise sur l’espace disponible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fr"/>
              <a:t>flexDirection: indique l’axe de répartition des enfants sur l’axe primaire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fr"/>
              <a:t>justifyContent: indique la manière dont les enfants se répartissent cet axe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fr"/>
              <a:t>alignItems: indique la manière dont les enfants se répartissent sur l’axe secondaire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00" y="327488"/>
            <a:ext cx="3963776" cy="4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/>
          <p:nvPr>
            <p:ph type="title"/>
          </p:nvPr>
        </p:nvSpPr>
        <p:spPr>
          <a:xfrm>
            <a:off x="2419350" y="261600"/>
            <a:ext cx="43053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PROMISE, ASYNC, AWAIT</a:t>
            </a:r>
            <a:endParaRPr b="1"/>
          </a:p>
        </p:txBody>
      </p:sp>
      <p:sp>
        <p:nvSpPr>
          <p:cNvPr id="313" name="Google Shape;313;p2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14" name="Google Shape;314;p27"/>
          <p:cNvSpPr/>
          <p:nvPr/>
        </p:nvSpPr>
        <p:spPr>
          <a:xfrm>
            <a:off x="4233925" y="2571750"/>
            <a:ext cx="467700" cy="30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400" y="1048025"/>
            <a:ext cx="4096501" cy="344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375" y="1069850"/>
            <a:ext cx="3829251" cy="34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"/>
          <p:cNvSpPr txBox="1"/>
          <p:nvPr>
            <p:ph type="title"/>
          </p:nvPr>
        </p:nvSpPr>
        <p:spPr>
          <a:xfrm>
            <a:off x="3496800" y="219525"/>
            <a:ext cx="21504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FETCH API</a:t>
            </a:r>
            <a:endParaRPr b="1"/>
          </a:p>
        </p:txBody>
      </p:sp>
      <p:sp>
        <p:nvSpPr>
          <p:cNvPr id="322" name="Google Shape;322;p2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23" name="Google Shape;3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5" y="1219788"/>
            <a:ext cx="3950450" cy="270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750" y="1219675"/>
            <a:ext cx="4872499" cy="27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"/>
          <p:cNvSpPr txBox="1"/>
          <p:nvPr>
            <p:ph type="title"/>
          </p:nvPr>
        </p:nvSpPr>
        <p:spPr>
          <a:xfrm>
            <a:off x="1297500" y="393750"/>
            <a:ext cx="3798900" cy="5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REACT-NAVIGATION</a:t>
            </a:r>
            <a:endParaRPr b="1"/>
          </a:p>
        </p:txBody>
      </p:sp>
      <p:sp>
        <p:nvSpPr>
          <p:cNvPr id="330" name="Google Shape;330;p29"/>
          <p:cNvSpPr txBox="1"/>
          <p:nvPr>
            <p:ph idx="1" type="body"/>
          </p:nvPr>
        </p:nvSpPr>
        <p:spPr>
          <a:xfrm>
            <a:off x="1195875" y="1068500"/>
            <a:ext cx="3431400" cy="8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➔"/>
            </a:pPr>
            <a:r>
              <a:rPr lang="fr">
                <a:solidFill>
                  <a:srgbClr val="FFFFFF"/>
                </a:solidFill>
              </a:rPr>
              <a:t>Gère la logique “Routing” de l’app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➔"/>
            </a:pPr>
            <a:r>
              <a:rPr b="1" lang="fr">
                <a:solidFill>
                  <a:srgbClr val="FFFFFF"/>
                </a:solidFill>
              </a:rPr>
              <a:t>npm install --save react-navigation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32" name="Google Shape;3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50" y="1978150"/>
            <a:ext cx="4471759" cy="179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500" y="1632525"/>
            <a:ext cx="4125001" cy="294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"/>
          <p:cNvSpPr txBox="1"/>
          <p:nvPr>
            <p:ph idx="2" type="title"/>
          </p:nvPr>
        </p:nvSpPr>
        <p:spPr>
          <a:xfrm>
            <a:off x="1120175" y="459500"/>
            <a:ext cx="33342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REACT-NATIVE ELEMENTS</a:t>
            </a:r>
            <a:endParaRPr b="1" sz="1800"/>
          </a:p>
        </p:txBody>
      </p:sp>
      <p:sp>
        <p:nvSpPr>
          <p:cNvPr id="339" name="Google Shape;339;p30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40" name="Google Shape;3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440" y="807025"/>
            <a:ext cx="3961958" cy="24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0"/>
          <p:cNvSpPr txBox="1"/>
          <p:nvPr/>
        </p:nvSpPr>
        <p:spPr>
          <a:xfrm>
            <a:off x="400800" y="1560225"/>
            <a:ext cx="3902400" cy="3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b="1"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UI Toolkit open source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b="1"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Ensemble de composants prêt à utiliser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b="1"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Large choix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b="1"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Grosse communauté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b="1"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Nécessite parfois un linking manuel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	Et pleins d’autres encore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30"/>
          <p:cNvSpPr txBox="1"/>
          <p:nvPr/>
        </p:nvSpPr>
        <p:spPr>
          <a:xfrm>
            <a:off x="4993225" y="161300"/>
            <a:ext cx="39024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$ </a:t>
            </a:r>
            <a:r>
              <a:rPr b="1"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npm install --save react-native-elements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30"/>
          <p:cNvSpPr/>
          <p:nvPr/>
        </p:nvSpPr>
        <p:spPr>
          <a:xfrm>
            <a:off x="3167100" y="3333325"/>
            <a:ext cx="1136100" cy="2913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3F3F3"/>
                </a:solidFill>
              </a:rPr>
              <a:t>Icon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44" name="Google Shape;344;p30"/>
          <p:cNvSpPr/>
          <p:nvPr/>
        </p:nvSpPr>
        <p:spPr>
          <a:xfrm>
            <a:off x="1783950" y="3333325"/>
            <a:ext cx="1136100" cy="2913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FEFEF"/>
                </a:solidFill>
              </a:rPr>
              <a:t>Avatar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400800" y="3333325"/>
            <a:ext cx="1136100" cy="2913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FEFEF"/>
                </a:solidFill>
              </a:rPr>
              <a:t>Bouton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46" name="Google Shape;346;p30"/>
          <p:cNvSpPr/>
          <p:nvPr/>
        </p:nvSpPr>
        <p:spPr>
          <a:xfrm>
            <a:off x="400800" y="3798050"/>
            <a:ext cx="1136100" cy="2913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FEFEF"/>
                </a:solidFill>
              </a:rPr>
              <a:t>Header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47" name="Google Shape;347;p30"/>
          <p:cNvSpPr/>
          <p:nvPr/>
        </p:nvSpPr>
        <p:spPr>
          <a:xfrm>
            <a:off x="1783950" y="3798050"/>
            <a:ext cx="1136100" cy="2913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FEFEF"/>
                </a:solidFill>
              </a:rPr>
              <a:t>SearchBar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48" name="Google Shape;348;p30"/>
          <p:cNvSpPr/>
          <p:nvPr/>
        </p:nvSpPr>
        <p:spPr>
          <a:xfrm>
            <a:off x="3167100" y="3798050"/>
            <a:ext cx="1136100" cy="2913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FEFEF"/>
                </a:solidFill>
              </a:rPr>
              <a:t>Text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/>
              <a:t>REDUX</a:t>
            </a:r>
            <a:endParaRPr b="1" sz="2400"/>
          </a:p>
        </p:txBody>
      </p:sp>
      <p:sp>
        <p:nvSpPr>
          <p:cNvPr id="354" name="Google Shape;354;p3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55" name="Google Shape;355;p31"/>
          <p:cNvSpPr txBox="1"/>
          <p:nvPr/>
        </p:nvSpPr>
        <p:spPr>
          <a:xfrm>
            <a:off x="563350" y="1309820"/>
            <a:ext cx="39024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➔"/>
            </a:pPr>
            <a:r>
              <a:rPr b="1"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Librairie JS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➔"/>
            </a:pPr>
            <a:r>
              <a:rPr b="1"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Gère un State global commun</a:t>
            </a:r>
            <a:endParaRPr sz="13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31"/>
          <p:cNvSpPr txBox="1"/>
          <p:nvPr/>
        </p:nvSpPr>
        <p:spPr>
          <a:xfrm>
            <a:off x="4993225" y="372050"/>
            <a:ext cx="39024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$ </a:t>
            </a:r>
            <a:r>
              <a:rPr b="1"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npm install --save redux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31"/>
          <p:cNvSpPr txBox="1"/>
          <p:nvPr/>
        </p:nvSpPr>
        <p:spPr>
          <a:xfrm>
            <a:off x="563350" y="2199925"/>
            <a:ext cx="39024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Fonctionnement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➔"/>
            </a:pPr>
            <a:r>
              <a:rPr b="1"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vue lance une action pour changer l’état global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➔"/>
            </a:pPr>
            <a:r>
              <a:rPr b="1"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 Store intercepte, passe aux différents reducers pour traiter l’action et modifier le state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➔"/>
            </a:pPr>
            <a:r>
              <a:rPr b="1"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 vues ayant un callback sur le state sont informées de la MAJ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3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3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8" name="Google Shape;3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588" y="1072050"/>
            <a:ext cx="4197674" cy="34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/>
          <p:nvPr>
            <p:ph type="title"/>
          </p:nvPr>
        </p:nvSpPr>
        <p:spPr>
          <a:xfrm>
            <a:off x="1297500" y="393750"/>
            <a:ext cx="26283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REDUX</a:t>
            </a:r>
            <a:endParaRPr b="1"/>
          </a:p>
        </p:txBody>
      </p:sp>
      <p:sp>
        <p:nvSpPr>
          <p:cNvPr id="364" name="Google Shape;364;p3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65" name="Google Shape;3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100" y="3083300"/>
            <a:ext cx="3763649" cy="16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2"/>
          <p:cNvSpPr txBox="1"/>
          <p:nvPr>
            <p:ph idx="1" type="body"/>
          </p:nvPr>
        </p:nvSpPr>
        <p:spPr>
          <a:xfrm>
            <a:off x="4989350" y="393750"/>
            <a:ext cx="10491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</a:rPr>
              <a:t>Action</a:t>
            </a:r>
            <a:r>
              <a:rPr lang="fr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7" name="Google Shape;367;p32"/>
          <p:cNvSpPr txBox="1"/>
          <p:nvPr>
            <p:ph idx="1" type="body"/>
          </p:nvPr>
        </p:nvSpPr>
        <p:spPr>
          <a:xfrm>
            <a:off x="4989350" y="2460925"/>
            <a:ext cx="10491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</a:rPr>
              <a:t>Reducer</a:t>
            </a:r>
            <a:r>
              <a:rPr lang="fr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8" name="Google Shape;368;p32"/>
          <p:cNvSpPr/>
          <p:nvPr/>
        </p:nvSpPr>
        <p:spPr>
          <a:xfrm rot="5400000">
            <a:off x="6240775" y="2144074"/>
            <a:ext cx="2667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325" y="1187888"/>
            <a:ext cx="4389499" cy="312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9350" y="858450"/>
            <a:ext cx="2585649" cy="11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2"/>
          <p:cNvSpPr/>
          <p:nvPr/>
        </p:nvSpPr>
        <p:spPr>
          <a:xfrm rot="-8098526">
            <a:off x="4605077" y="3351756"/>
            <a:ext cx="494904" cy="13237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2"/>
          <p:cNvSpPr txBox="1"/>
          <p:nvPr>
            <p:ph idx="1" type="body"/>
          </p:nvPr>
        </p:nvSpPr>
        <p:spPr>
          <a:xfrm>
            <a:off x="241325" y="4501950"/>
            <a:ext cx="37638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Le Store est à passer à chaque vue à connecter !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/>
          <p:nvPr>
            <p:ph type="title"/>
          </p:nvPr>
        </p:nvSpPr>
        <p:spPr>
          <a:xfrm>
            <a:off x="1266975" y="219375"/>
            <a:ext cx="26283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REACT-REDUX</a:t>
            </a:r>
            <a:endParaRPr b="1"/>
          </a:p>
        </p:txBody>
      </p:sp>
      <p:sp>
        <p:nvSpPr>
          <p:cNvPr id="378" name="Google Shape;378;p3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79" name="Google Shape;3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600" y="3276800"/>
            <a:ext cx="3763649" cy="16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3"/>
          <p:cNvSpPr txBox="1"/>
          <p:nvPr>
            <p:ph idx="1" type="body"/>
          </p:nvPr>
        </p:nvSpPr>
        <p:spPr>
          <a:xfrm>
            <a:off x="5029600" y="797475"/>
            <a:ext cx="8484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FFFFFF"/>
                </a:solidFill>
              </a:rPr>
              <a:t>Action :</a:t>
            </a:r>
            <a:r>
              <a:rPr lang="fr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1" name="Google Shape;381;p33"/>
          <p:cNvSpPr txBox="1"/>
          <p:nvPr>
            <p:ph idx="1" type="body"/>
          </p:nvPr>
        </p:nvSpPr>
        <p:spPr>
          <a:xfrm>
            <a:off x="5029600" y="2812225"/>
            <a:ext cx="10491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FFFFFF"/>
                </a:solidFill>
              </a:rPr>
              <a:t>Reducer</a:t>
            </a:r>
            <a:r>
              <a:rPr lang="fr" sz="1400">
                <a:solidFill>
                  <a:srgbClr val="FFFFFF"/>
                </a:solidFill>
              </a:rPr>
              <a:t> :</a:t>
            </a:r>
            <a:r>
              <a:rPr lang="fr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2" name="Google Shape;382;p33"/>
          <p:cNvSpPr/>
          <p:nvPr/>
        </p:nvSpPr>
        <p:spPr>
          <a:xfrm rot="5400000">
            <a:off x="6134925" y="2827863"/>
            <a:ext cx="5184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3"/>
          <p:cNvSpPr/>
          <p:nvPr/>
        </p:nvSpPr>
        <p:spPr>
          <a:xfrm rot="-6625091">
            <a:off x="3117174" y="2941036"/>
            <a:ext cx="2437014" cy="1740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475" y="1148775"/>
            <a:ext cx="2523024" cy="13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725" y="2717675"/>
            <a:ext cx="3062666" cy="234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725" y="797475"/>
            <a:ext cx="3286160" cy="16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3"/>
          <p:cNvSpPr txBox="1"/>
          <p:nvPr/>
        </p:nvSpPr>
        <p:spPr>
          <a:xfrm>
            <a:off x="4890850" y="122400"/>
            <a:ext cx="3902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$ </a:t>
            </a:r>
            <a:r>
              <a:rPr b="1"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npm install --save react-redux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ASYNCSTORAGE</a:t>
            </a:r>
            <a:endParaRPr b="1" sz="1800"/>
          </a:p>
        </p:txBody>
      </p:sp>
      <p:sp>
        <p:nvSpPr>
          <p:cNvPr id="393" name="Google Shape;393;p3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94" name="Google Shape;394;p34"/>
          <p:cNvSpPr txBox="1"/>
          <p:nvPr/>
        </p:nvSpPr>
        <p:spPr>
          <a:xfrm>
            <a:off x="400800" y="1138823"/>
            <a:ext cx="39024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b="1"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unencrypted, asynchronous, persistent, key-value storage system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b="1"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sur IOS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b="1"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Enregistré via un dictionnaire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b="1"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Dans un fichier séparé pour les enregistrements plus largeS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b="1"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sur Android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b="1"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SQLite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b="1"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RocksDB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b="1"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chaque méthode retourne une Promise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5" name="Google Shape;3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888" y="1082226"/>
            <a:ext cx="4339087" cy="12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888" y="2551325"/>
            <a:ext cx="3895075" cy="2208927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4"/>
          <p:cNvSpPr txBox="1"/>
          <p:nvPr/>
        </p:nvSpPr>
        <p:spPr>
          <a:xfrm>
            <a:off x="4899213" y="130825"/>
            <a:ext cx="39024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Import { AsyncStorage } from ‘react-native’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"/>
          <p:cNvSpPr txBox="1"/>
          <p:nvPr>
            <p:ph type="title"/>
          </p:nvPr>
        </p:nvSpPr>
        <p:spPr>
          <a:xfrm>
            <a:off x="1266975" y="219375"/>
            <a:ext cx="26283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ANIMATION</a:t>
            </a:r>
            <a:endParaRPr b="1"/>
          </a:p>
        </p:txBody>
      </p:sp>
      <p:sp>
        <p:nvSpPr>
          <p:cNvPr id="403" name="Google Shape;403;p3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04" name="Google Shape;404;p35"/>
          <p:cNvSpPr txBox="1"/>
          <p:nvPr>
            <p:ph idx="1" type="body"/>
          </p:nvPr>
        </p:nvSpPr>
        <p:spPr>
          <a:xfrm>
            <a:off x="272475" y="1569750"/>
            <a:ext cx="3622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FFFFFF"/>
                </a:solidFill>
              </a:rPr>
              <a:t>Deux APIs: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fr" sz="1400">
                <a:solidFill>
                  <a:srgbClr val="FFFFFF"/>
                </a:solidFill>
              </a:rPr>
              <a:t>Animated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◆"/>
            </a:pPr>
            <a:r>
              <a:rPr lang="fr" sz="1400">
                <a:solidFill>
                  <a:srgbClr val="FFFFFF"/>
                </a:solidFill>
              </a:rPr>
              <a:t>Pour animer des components un par un.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fr" sz="1400">
                <a:solidFill>
                  <a:srgbClr val="FFFFFF"/>
                </a:solidFill>
              </a:rPr>
              <a:t>LayoutAnimation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◆"/>
            </a:pPr>
            <a:r>
              <a:rPr lang="fr" sz="1400">
                <a:solidFill>
                  <a:srgbClr val="FFFFFF"/>
                </a:solidFill>
              </a:rPr>
              <a:t>Pour animer les transitions lors du layout.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05" name="Google Shape;405;p35"/>
          <p:cNvSpPr txBox="1"/>
          <p:nvPr>
            <p:ph idx="1" type="body"/>
          </p:nvPr>
        </p:nvSpPr>
        <p:spPr>
          <a:xfrm>
            <a:off x="5303975" y="350250"/>
            <a:ext cx="3622800" cy="24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FFFFFF"/>
                </a:solidFill>
              </a:rPr>
              <a:t>Principe de l’API Animated: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➔"/>
            </a:pPr>
            <a:r>
              <a:rPr lang="fr" sz="1400">
                <a:solidFill>
                  <a:srgbClr val="FFFFFF"/>
                </a:solidFill>
              </a:rPr>
              <a:t>Créer une valeur qui doit varier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◆"/>
            </a:pPr>
            <a:r>
              <a:rPr lang="fr" sz="1400">
                <a:solidFill>
                  <a:srgbClr val="FFFFFF"/>
                </a:solidFill>
              </a:rPr>
              <a:t>la valeur est wrappée dans un objet qui gère son changement.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fr" sz="1400"/>
              <a:t>Binder la valeur qui va changer à une vue.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fr" sz="1400">
                <a:solidFill>
                  <a:srgbClr val="FFFFFF"/>
                </a:solidFill>
              </a:rPr>
              <a:t>Appliquer un algorithme de changement et lancer l’animation.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06" name="Google Shape;406;p35"/>
          <p:cNvSpPr txBox="1"/>
          <p:nvPr>
            <p:ph idx="1" type="body"/>
          </p:nvPr>
        </p:nvSpPr>
        <p:spPr>
          <a:xfrm>
            <a:off x="5303975" y="2993075"/>
            <a:ext cx="3622800" cy="20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FFFFFF"/>
                </a:solidFill>
              </a:rPr>
              <a:t>Principe de l’API LayoutAnimation: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fr" sz="1400">
                <a:solidFill>
                  <a:srgbClr val="FFFFFF"/>
                </a:solidFill>
              </a:rPr>
              <a:t>Configurer une animation globale qui s’appliquera  à toutes les vues.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fr" sz="1400">
                <a:solidFill>
                  <a:srgbClr val="FFFFFF"/>
                </a:solidFill>
              </a:rPr>
              <a:t>Lancer cette configuration.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fr" sz="1400">
                <a:solidFill>
                  <a:srgbClr val="FFFFFF"/>
                </a:solidFill>
              </a:rPr>
              <a:t>Faire un changement qui va impliquer un Layout.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6172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SOMMAIRE</a:t>
            </a:r>
            <a:endParaRPr b="1"/>
          </a:p>
        </p:txBody>
      </p:sp>
      <p:sp>
        <p:nvSpPr>
          <p:cNvPr id="235" name="Google Shape;235;p18"/>
          <p:cNvSpPr txBox="1"/>
          <p:nvPr/>
        </p:nvSpPr>
        <p:spPr>
          <a:xfrm>
            <a:off x="1297500" y="1496574"/>
            <a:ext cx="3018300" cy="30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Pré-requis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Les Origines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Expo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Hello World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Component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Callback, props, state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Lifecycle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style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Promise, </a:t>
            </a: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async, await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4936500" y="1496574"/>
            <a:ext cx="3018300" cy="30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Fetch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React-navigation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React-native elements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Redux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AsyncStorage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"/>
          <p:cNvSpPr txBox="1"/>
          <p:nvPr>
            <p:ph type="title"/>
          </p:nvPr>
        </p:nvSpPr>
        <p:spPr>
          <a:xfrm>
            <a:off x="1266975" y="219375"/>
            <a:ext cx="44985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ANIMATION - Animated</a:t>
            </a:r>
            <a:endParaRPr b="1"/>
          </a:p>
        </p:txBody>
      </p:sp>
      <p:sp>
        <p:nvSpPr>
          <p:cNvPr id="412" name="Google Shape;412;p3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13" name="Google Shape;4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7474"/>
            <a:ext cx="4107521" cy="21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975" y="2936175"/>
            <a:ext cx="4587175" cy="21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6"/>
          <p:cNvSpPr txBox="1"/>
          <p:nvPr>
            <p:ph idx="1" type="body"/>
          </p:nvPr>
        </p:nvSpPr>
        <p:spPr>
          <a:xfrm>
            <a:off x="4107525" y="797475"/>
            <a:ext cx="4818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>
                <a:solidFill>
                  <a:srgbClr val="FFFFFF"/>
                </a:solidFill>
              </a:rPr>
              <a:t>1)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16" name="Google Shape;416;p36"/>
          <p:cNvSpPr txBox="1"/>
          <p:nvPr>
            <p:ph idx="1" type="body"/>
          </p:nvPr>
        </p:nvSpPr>
        <p:spPr>
          <a:xfrm>
            <a:off x="3830175" y="3043625"/>
            <a:ext cx="4818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>
                <a:solidFill>
                  <a:srgbClr val="FFFFFF"/>
                </a:solidFill>
              </a:rPr>
              <a:t>2</a:t>
            </a:r>
            <a:r>
              <a:rPr lang="fr" sz="1400">
                <a:solidFill>
                  <a:srgbClr val="FFFFFF"/>
                </a:solidFill>
              </a:rPr>
              <a:t>)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/>
          <p:nvPr>
            <p:ph type="title"/>
          </p:nvPr>
        </p:nvSpPr>
        <p:spPr>
          <a:xfrm>
            <a:off x="1266975" y="219375"/>
            <a:ext cx="54516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ANIMATION - </a:t>
            </a:r>
            <a:r>
              <a:rPr b="1" lang="fr"/>
              <a:t>LayoutAnimation </a:t>
            </a:r>
            <a:endParaRPr b="1"/>
          </a:p>
        </p:txBody>
      </p:sp>
      <p:sp>
        <p:nvSpPr>
          <p:cNvPr id="422" name="Google Shape;422;p3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23" name="Google Shape;423;p37"/>
          <p:cNvSpPr txBox="1"/>
          <p:nvPr>
            <p:ph idx="1" type="body"/>
          </p:nvPr>
        </p:nvSpPr>
        <p:spPr>
          <a:xfrm>
            <a:off x="196750" y="1902700"/>
            <a:ext cx="26853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>
                <a:solidFill>
                  <a:srgbClr val="FFFFFF"/>
                </a:solidFill>
              </a:rPr>
              <a:t>Sous android, il faut rajouter :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424" name="Google Shape;4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50" y="2482476"/>
            <a:ext cx="3821533" cy="4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375" y="1504775"/>
            <a:ext cx="4575500" cy="26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CODE </a:t>
            </a:r>
            <a:r>
              <a:rPr b="1" lang="fr"/>
              <a:t>SPÉCIFIQUE</a:t>
            </a:r>
            <a:r>
              <a:rPr b="1" lang="fr"/>
              <a:t> À LA PLATEFORME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2 </a:t>
            </a:r>
            <a:r>
              <a:rPr lang="fr" sz="1800"/>
              <a:t>MÉTHODES</a:t>
            </a:r>
            <a:endParaRPr sz="1800"/>
          </a:p>
        </p:txBody>
      </p:sp>
      <p:sp>
        <p:nvSpPr>
          <p:cNvPr id="431" name="Google Shape;431;p3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32" name="Google Shape;432;p38"/>
          <p:cNvSpPr txBox="1"/>
          <p:nvPr>
            <p:ph idx="2" type="body"/>
          </p:nvPr>
        </p:nvSpPr>
        <p:spPr>
          <a:xfrm>
            <a:off x="4933225" y="1426250"/>
            <a:ext cx="3977400" cy="3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/>
              <a:t>On peut créer deux fichiers différents</a:t>
            </a:r>
            <a:endParaRPr b="1" sz="1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 sz="1400"/>
              <a:t>Exemple pour un component BigButton</a:t>
            </a:r>
            <a:endParaRPr b="1" sz="14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➔"/>
            </a:pPr>
            <a:r>
              <a:rPr b="1" lang="fr" sz="1200"/>
              <a:t>BigButton.ios.js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b="1" lang="fr" sz="1200"/>
              <a:t>BigButton.android.js</a:t>
            </a:r>
            <a:endParaRPr b="1" sz="1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 sz="1400"/>
              <a:t>React Native choisira automatiquement le bon</a:t>
            </a:r>
            <a:endParaRPr b="1" sz="1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 sz="1400"/>
              <a:t>Vous n’avez qu’à l’import tout simplement</a:t>
            </a:r>
            <a:endParaRPr b="1"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433" name="Google Shape;433;p38"/>
          <p:cNvSpPr txBox="1"/>
          <p:nvPr>
            <p:ph idx="1" type="body"/>
          </p:nvPr>
        </p:nvSpPr>
        <p:spPr>
          <a:xfrm>
            <a:off x="148775" y="1426250"/>
            <a:ext cx="4596600" cy="3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/>
              <a:t>On peut appeler le component Platform depuis react-native pour plusieurs raisons</a:t>
            </a:r>
            <a:endParaRPr b="1" sz="14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➔"/>
            </a:pPr>
            <a:r>
              <a:rPr b="1" lang="fr" sz="1200"/>
              <a:t>Adapter</a:t>
            </a:r>
            <a:r>
              <a:rPr b="1" lang="fr" sz="1200"/>
              <a:t> style de l’application en fonction de la </a:t>
            </a:r>
            <a:r>
              <a:rPr b="1" lang="fr" sz="1200"/>
              <a:t>plateforme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b="1" lang="fr" sz="1200"/>
              <a:t>Créer des components spécifique à la plateforme</a:t>
            </a:r>
            <a:endParaRPr b="1"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/>
          </a:p>
        </p:txBody>
      </p:sp>
      <p:pic>
        <p:nvPicPr>
          <p:cNvPr id="434" name="Google Shape;4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10" y="2780700"/>
            <a:ext cx="3223924" cy="9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13" y="3864449"/>
            <a:ext cx="3223924" cy="970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3300" y="3864450"/>
            <a:ext cx="3797250" cy="6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GESTION DES </a:t>
            </a:r>
            <a:r>
              <a:rPr b="1" lang="fr"/>
              <a:t>INTERACTIONS</a:t>
            </a:r>
            <a:endParaRPr sz="1800"/>
          </a:p>
        </p:txBody>
      </p:sp>
      <p:sp>
        <p:nvSpPr>
          <p:cNvPr id="442" name="Google Shape;442;p3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43" name="Google Shape;443;p39"/>
          <p:cNvSpPr txBox="1"/>
          <p:nvPr>
            <p:ph idx="1" type="body"/>
          </p:nvPr>
        </p:nvSpPr>
        <p:spPr>
          <a:xfrm>
            <a:off x="272475" y="1569750"/>
            <a:ext cx="3622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FFFFFF"/>
                </a:solidFill>
              </a:rPr>
              <a:t>Deux “APIs”: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➔"/>
            </a:pPr>
            <a:r>
              <a:rPr lang="fr" sz="1400">
                <a:solidFill>
                  <a:srgbClr val="FFFFFF"/>
                </a:solidFill>
              </a:rPr>
              <a:t>Gesture Responder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fr" sz="1400">
                <a:solidFill>
                  <a:srgbClr val="FFFFFF"/>
                </a:solidFill>
              </a:rPr>
              <a:t>PanResponder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444" name="Google Shape;4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100" y="1067050"/>
            <a:ext cx="4349826" cy="400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0"/>
          <p:cNvSpPr txBox="1"/>
          <p:nvPr>
            <p:ph type="title"/>
          </p:nvPr>
        </p:nvSpPr>
        <p:spPr>
          <a:xfrm>
            <a:off x="3847500" y="2084550"/>
            <a:ext cx="14490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PROJET</a:t>
            </a:r>
            <a:endParaRPr b="1"/>
          </a:p>
        </p:txBody>
      </p:sp>
      <p:sp>
        <p:nvSpPr>
          <p:cNvPr id="450" name="Google Shape;450;p40"/>
          <p:cNvSpPr/>
          <p:nvPr/>
        </p:nvSpPr>
        <p:spPr>
          <a:xfrm>
            <a:off x="532550" y="4150500"/>
            <a:ext cx="5332800" cy="494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https://androidlessonsapi.herokuapp.com/api/help/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125" y="633400"/>
            <a:ext cx="2431226" cy="412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6400" y="633400"/>
            <a:ext cx="2431226" cy="412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9" y="633400"/>
            <a:ext cx="2584362" cy="41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PRÉ-REQUIS</a:t>
            </a:r>
            <a:endParaRPr b="1"/>
          </a:p>
        </p:txBody>
      </p:sp>
      <p:sp>
        <p:nvSpPr>
          <p:cNvPr id="242" name="Google Shape;242;p19"/>
          <p:cNvSpPr txBox="1"/>
          <p:nvPr/>
        </p:nvSpPr>
        <p:spPr>
          <a:xfrm>
            <a:off x="1094925" y="1203501"/>
            <a:ext cx="3915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1297500" y="1307850"/>
            <a:ext cx="34032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➔"/>
            </a:pPr>
            <a:r>
              <a:rPr lang="fr" sz="1200">
                <a:solidFill>
                  <a:srgbClr val="FFFFFF"/>
                </a:solidFill>
              </a:rPr>
              <a:t>NodeJs  8+ et  npm à installer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➔"/>
            </a:pPr>
            <a:r>
              <a:rPr lang="fr" sz="1200">
                <a:solidFill>
                  <a:srgbClr val="FFFFFF"/>
                </a:solidFill>
              </a:rPr>
              <a:t>npm install -g expo-cli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➔"/>
            </a:pPr>
            <a:r>
              <a:rPr lang="fr" sz="1200">
                <a:solidFill>
                  <a:srgbClr val="FFFFFF"/>
                </a:solidFill>
              </a:rPr>
              <a:t>Expo Client (sur un Android ou un IOS)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➔"/>
            </a:pPr>
            <a:r>
              <a:rPr lang="fr" sz="1200">
                <a:solidFill>
                  <a:srgbClr val="FFFFFF"/>
                </a:solidFill>
              </a:rPr>
              <a:t>Un IDE (Visual Code avec l’extension “React Native Tools” par exemple)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4700700" y="1203502"/>
            <a:ext cx="3915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5092125" y="1307850"/>
            <a:ext cx="3939000" cy="24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fr" sz="1200"/>
              <a:t>Python 2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fr" sz="1200"/>
              <a:t>JDK 8+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fr" sz="1200"/>
              <a:t>npm install -g react-native-cli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fr" sz="1200"/>
              <a:t>Watchman pour Mac et Linux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➔"/>
            </a:pPr>
            <a:r>
              <a:rPr lang="fr" sz="1200">
                <a:solidFill>
                  <a:srgbClr val="FFFFFF"/>
                </a:solidFill>
              </a:rPr>
              <a:t>Android studio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◆"/>
            </a:pPr>
            <a:r>
              <a:rPr lang="fr" sz="1200">
                <a:solidFill>
                  <a:srgbClr val="FFFFFF"/>
                </a:solidFill>
              </a:rPr>
              <a:t>SDK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◆"/>
            </a:pPr>
            <a:r>
              <a:rPr lang="fr" sz="1200">
                <a:solidFill>
                  <a:srgbClr val="FFFFFF"/>
                </a:solidFill>
              </a:rPr>
              <a:t>NDK (Optionnel)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◆"/>
            </a:pPr>
            <a:r>
              <a:rPr lang="fr" sz="1200">
                <a:solidFill>
                  <a:srgbClr val="FFFFFF"/>
                </a:solidFill>
              </a:rPr>
              <a:t>Android SDK Platform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◆"/>
            </a:pPr>
            <a:r>
              <a:rPr lang="fr" sz="1200">
                <a:solidFill>
                  <a:srgbClr val="FFFFFF"/>
                </a:solidFill>
              </a:rPr>
              <a:t>Performance (Intel ® HAXM)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◆"/>
            </a:pPr>
            <a:r>
              <a:rPr lang="fr" sz="1200">
                <a:solidFill>
                  <a:srgbClr val="FFFFFF"/>
                </a:solidFill>
              </a:rPr>
              <a:t>Android Virtual Device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➔"/>
            </a:pPr>
            <a:r>
              <a:rPr lang="fr" sz="1200">
                <a:solidFill>
                  <a:srgbClr val="FFFFFF"/>
                </a:solidFill>
              </a:rPr>
              <a:t>Configurer les variables d’environnement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532550" y="4150500"/>
            <a:ext cx="5332800" cy="494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https://facebook.github.io/react-native/docs/getting-started</a:t>
            </a:r>
            <a:endParaRPr b="1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4135250" y="562475"/>
            <a:ext cx="28620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Origines</a:t>
            </a:r>
            <a:endParaRPr b="1" sz="2000"/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4135250" y="1109975"/>
            <a:ext cx="49662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➔"/>
            </a:pPr>
            <a:r>
              <a:rPr lang="fr">
                <a:solidFill>
                  <a:srgbClr val="FFFFFF"/>
                </a:solidFill>
              </a:rPr>
              <a:t>Framework  de développement mobile Open-Source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➔"/>
            </a:pPr>
            <a:r>
              <a:rPr lang="fr">
                <a:solidFill>
                  <a:srgbClr val="FFFFFF"/>
                </a:solidFill>
              </a:rPr>
              <a:t>Prototypé</a:t>
            </a:r>
            <a:r>
              <a:rPr lang="fr">
                <a:solidFill>
                  <a:srgbClr val="FFFFFF"/>
                </a:solidFill>
              </a:rPr>
              <a:t> lors d’un hackathon interne de Facebook (2013)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➔"/>
            </a:pPr>
            <a:r>
              <a:rPr lang="fr">
                <a:solidFill>
                  <a:srgbClr val="FFFFFF"/>
                </a:solidFill>
              </a:rPr>
              <a:t>V1 en 2015 lors du React.js Con.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0" y="2337425"/>
            <a:ext cx="42447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➔"/>
            </a:pPr>
            <a:r>
              <a:rPr lang="fr">
                <a:solidFill>
                  <a:srgbClr val="FFFFFF"/>
                </a:solidFill>
              </a:rPr>
              <a:t>Même principe que React (DOM Virtuel)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➔"/>
            </a:pPr>
            <a:r>
              <a:rPr lang="fr">
                <a:solidFill>
                  <a:srgbClr val="FFFFFF"/>
                </a:solidFill>
              </a:rPr>
              <a:t>Code JS exécuté dans le mobile via un thread JS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➔"/>
            </a:pPr>
            <a:r>
              <a:rPr lang="fr">
                <a:solidFill>
                  <a:srgbClr val="FFFFFF"/>
                </a:solidFill>
              </a:rPr>
              <a:t>Manipule des vues/objets natifs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 txBox="1"/>
          <p:nvPr>
            <p:ph type="title"/>
          </p:nvPr>
        </p:nvSpPr>
        <p:spPr>
          <a:xfrm>
            <a:off x="0" y="1842513"/>
            <a:ext cx="20670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Principe</a:t>
            </a:r>
            <a:endParaRPr b="1" sz="2000"/>
          </a:p>
        </p:txBody>
      </p:sp>
      <p:sp>
        <p:nvSpPr>
          <p:cNvPr id="255" name="Google Shape;255;p20"/>
          <p:cNvSpPr txBox="1"/>
          <p:nvPr>
            <p:ph idx="1" type="body"/>
          </p:nvPr>
        </p:nvSpPr>
        <p:spPr>
          <a:xfrm>
            <a:off x="4135250" y="3501875"/>
            <a:ext cx="4156800" cy="13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➔"/>
            </a:pPr>
            <a:r>
              <a:rPr lang="fr">
                <a:solidFill>
                  <a:srgbClr val="FFFFFF"/>
                </a:solidFill>
              </a:rPr>
              <a:t>Framework Cross-Platform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➔"/>
            </a:pPr>
            <a:r>
              <a:rPr lang="fr">
                <a:solidFill>
                  <a:srgbClr val="FFFFFF"/>
                </a:solidFill>
              </a:rPr>
              <a:t>Des performances comparables au natif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➔"/>
            </a:pPr>
            <a:r>
              <a:rPr lang="fr">
                <a:solidFill>
                  <a:srgbClr val="FFFFFF"/>
                </a:solidFill>
              </a:rPr>
              <a:t>Productivité augmenté, tests facilités, Simplicité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fr"/>
              <a:t>Comparatif (Xamarin, IONIC)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type="title"/>
          </p:nvPr>
        </p:nvSpPr>
        <p:spPr>
          <a:xfrm>
            <a:off x="4187750" y="3049075"/>
            <a:ext cx="20241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Résultat</a:t>
            </a:r>
            <a:endParaRPr b="1" sz="2000"/>
          </a:p>
        </p:txBody>
      </p:sp>
      <p:sp>
        <p:nvSpPr>
          <p:cNvPr id="257" name="Google Shape;257;p20"/>
          <p:cNvSpPr txBox="1"/>
          <p:nvPr>
            <p:ph type="title"/>
          </p:nvPr>
        </p:nvSpPr>
        <p:spPr>
          <a:xfrm>
            <a:off x="996000" y="143825"/>
            <a:ext cx="34062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PETITE HISTOIRE</a:t>
            </a:r>
            <a:endParaRPr b="1"/>
          </a:p>
        </p:txBody>
      </p:sp>
      <p:cxnSp>
        <p:nvCxnSpPr>
          <p:cNvPr id="258" name="Google Shape;258;p20"/>
          <p:cNvCxnSpPr/>
          <p:nvPr/>
        </p:nvCxnSpPr>
        <p:spPr>
          <a:xfrm>
            <a:off x="4135250" y="110400"/>
            <a:ext cx="10500" cy="492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/>
          <p:nvPr>
            <p:ph type="title"/>
          </p:nvPr>
        </p:nvSpPr>
        <p:spPr>
          <a:xfrm>
            <a:off x="1381650" y="361825"/>
            <a:ext cx="26181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EXPO CLIENT</a:t>
            </a:r>
            <a:endParaRPr b="1"/>
          </a:p>
        </p:txBody>
      </p:sp>
      <p:pic>
        <p:nvPicPr>
          <p:cNvPr id="264" name="Google Shape;2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125" y="1177575"/>
            <a:ext cx="6875424" cy="3650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1"/>
          <p:cNvSpPr/>
          <p:nvPr/>
        </p:nvSpPr>
        <p:spPr>
          <a:xfrm>
            <a:off x="5670925" y="277675"/>
            <a:ext cx="3263700" cy="1116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1100">
                <a:solidFill>
                  <a:srgbClr val="EFEFEF"/>
                </a:solidFill>
              </a:rPr>
              <a:t>$ npm i -g expo-cli</a:t>
            </a:r>
            <a:endParaRPr b="1" sz="11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1100">
                <a:solidFill>
                  <a:srgbClr val="EFEFEF"/>
                </a:solidFill>
              </a:rPr>
              <a:t>$ expo-cli hello-world</a:t>
            </a:r>
            <a:endParaRPr b="1" sz="11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1100">
                <a:solidFill>
                  <a:srgbClr val="EFEFEF"/>
                </a:solidFill>
              </a:rPr>
              <a:t>$ cd hello-world</a:t>
            </a:r>
            <a:endParaRPr b="1" sz="11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1100">
                <a:solidFill>
                  <a:srgbClr val="EFEFEF"/>
                </a:solidFill>
              </a:rPr>
              <a:t>$ npm start</a:t>
            </a:r>
            <a:endParaRPr sz="11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idx="4294967295" type="title"/>
          </p:nvPr>
        </p:nvSpPr>
        <p:spPr>
          <a:xfrm>
            <a:off x="1052550" y="225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HELLO WORLD</a:t>
            </a:r>
            <a:endParaRPr b="1"/>
          </a:p>
        </p:txBody>
      </p:sp>
      <p:sp>
        <p:nvSpPr>
          <p:cNvPr id="271" name="Google Shape;271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expo init HelloWorld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cd HelloWorld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npm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50" y="942750"/>
            <a:ext cx="7823880" cy="383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>
            <p:ph type="title"/>
          </p:nvPr>
        </p:nvSpPr>
        <p:spPr>
          <a:xfrm>
            <a:off x="1353600" y="411350"/>
            <a:ext cx="25572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COMPONENT</a:t>
            </a:r>
            <a:endParaRPr b="1"/>
          </a:p>
        </p:txBody>
      </p:sp>
      <p:sp>
        <p:nvSpPr>
          <p:cNvPr id="278" name="Google Shape;278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79" name="Google Shape;279;p23"/>
          <p:cNvSpPr txBox="1"/>
          <p:nvPr>
            <p:ph idx="1" type="body"/>
          </p:nvPr>
        </p:nvSpPr>
        <p:spPr>
          <a:xfrm>
            <a:off x="625900" y="1551975"/>
            <a:ext cx="4244700" cy="26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➔"/>
            </a:pPr>
            <a:r>
              <a:rPr lang="fr">
                <a:solidFill>
                  <a:srgbClr val="FFFFFF"/>
                </a:solidFill>
              </a:rPr>
              <a:t>Élément</a:t>
            </a:r>
            <a:r>
              <a:rPr lang="fr">
                <a:solidFill>
                  <a:srgbClr val="FFFFFF"/>
                </a:solidFill>
              </a:rPr>
              <a:t> rattaché à une/plusieurs vues native(s)</a:t>
            </a:r>
            <a:endParaRPr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◆"/>
            </a:pPr>
            <a:r>
              <a:rPr lang="fr" sz="1300">
                <a:solidFill>
                  <a:srgbClr val="FFFFFF"/>
                </a:solidFill>
              </a:rPr>
              <a:t>vues</a:t>
            </a:r>
            <a:endParaRPr sz="1300"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➔"/>
            </a:pPr>
            <a:r>
              <a:rPr lang="fr">
                <a:solidFill>
                  <a:srgbClr val="FFFFFF"/>
                </a:solidFill>
              </a:rPr>
              <a:t>Certains sont </a:t>
            </a:r>
            <a:r>
              <a:rPr lang="fr">
                <a:solidFill>
                  <a:srgbClr val="FFFFFF"/>
                </a:solidFill>
              </a:rPr>
              <a:t>spécifiques</a:t>
            </a:r>
            <a:r>
              <a:rPr lang="fr">
                <a:solidFill>
                  <a:srgbClr val="FFFFFF"/>
                </a:solidFill>
              </a:rPr>
              <a:t> à des plateformes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➔"/>
            </a:pPr>
            <a:r>
              <a:rPr lang="fr">
                <a:solidFill>
                  <a:srgbClr val="FFFFFF"/>
                </a:solidFill>
              </a:rPr>
              <a:t>Les basics de react-native et les spécifiques de la communauté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➔"/>
            </a:pPr>
            <a:r>
              <a:rPr lang="fr">
                <a:solidFill>
                  <a:srgbClr val="FFFFFF"/>
                </a:solidFill>
              </a:rPr>
              <a:t>Import pour utilisation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➔"/>
            </a:pPr>
            <a:r>
              <a:rPr lang="fr">
                <a:solidFill>
                  <a:srgbClr val="FFFFFF"/>
                </a:solidFill>
              </a:rPr>
              <a:t>Manipulation à travers</a:t>
            </a:r>
            <a:endParaRPr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◆"/>
            </a:pPr>
            <a:r>
              <a:rPr lang="fr" sz="1300">
                <a:solidFill>
                  <a:srgbClr val="FFFFFF"/>
                </a:solidFill>
              </a:rPr>
              <a:t>State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◆"/>
            </a:pPr>
            <a:r>
              <a:rPr lang="fr" sz="1300">
                <a:solidFill>
                  <a:srgbClr val="FFFFFF"/>
                </a:solidFill>
              </a:rPr>
              <a:t>Props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◆"/>
            </a:pPr>
            <a:r>
              <a:rPr lang="fr" sz="1300">
                <a:solidFill>
                  <a:srgbClr val="FFFFFF"/>
                </a:solidFill>
              </a:rPr>
              <a:t>LifeCycle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0" name="Google Shape;280;p23"/>
          <p:cNvSpPr txBox="1"/>
          <p:nvPr/>
        </p:nvSpPr>
        <p:spPr>
          <a:xfrm>
            <a:off x="5174000" y="1265450"/>
            <a:ext cx="30000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➔"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Représente l’état interne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➔"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 synchronisé avec l’état natif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➔"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Manipuler seulement avec setState pour l’écriture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23"/>
          <p:cNvSpPr txBox="1"/>
          <p:nvPr>
            <p:ph type="title"/>
          </p:nvPr>
        </p:nvSpPr>
        <p:spPr>
          <a:xfrm>
            <a:off x="5395400" y="758450"/>
            <a:ext cx="25572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State</a:t>
            </a:r>
            <a:endParaRPr b="1" sz="2000"/>
          </a:p>
        </p:txBody>
      </p:sp>
      <p:sp>
        <p:nvSpPr>
          <p:cNvPr id="282" name="Google Shape;282;p23"/>
          <p:cNvSpPr txBox="1"/>
          <p:nvPr/>
        </p:nvSpPr>
        <p:spPr>
          <a:xfrm>
            <a:off x="5174000" y="3033150"/>
            <a:ext cx="3473700" cy="18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➔"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Représente l’état public, accessible à tous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➔"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 peuplé avec notamment les propriété lors de l’appel de la création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➔"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Manipuler à peu près comme on veut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➔"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Contient généralement les callbacks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3"/>
          <p:cNvSpPr txBox="1"/>
          <p:nvPr>
            <p:ph type="title"/>
          </p:nvPr>
        </p:nvSpPr>
        <p:spPr>
          <a:xfrm>
            <a:off x="5395400" y="2571650"/>
            <a:ext cx="25572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Props</a:t>
            </a:r>
            <a:endParaRPr b="1" sz="2000"/>
          </a:p>
        </p:txBody>
      </p:sp>
      <p:cxnSp>
        <p:nvCxnSpPr>
          <p:cNvPr id="284" name="Google Shape;284;p23"/>
          <p:cNvCxnSpPr/>
          <p:nvPr/>
        </p:nvCxnSpPr>
        <p:spPr>
          <a:xfrm>
            <a:off x="4870600" y="110400"/>
            <a:ext cx="52500" cy="49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"/>
          <p:cNvSpPr txBox="1"/>
          <p:nvPr>
            <p:ph type="title"/>
          </p:nvPr>
        </p:nvSpPr>
        <p:spPr>
          <a:xfrm>
            <a:off x="1195825" y="251450"/>
            <a:ext cx="51390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CALLBACK, PROPS, STATE</a:t>
            </a:r>
            <a:endParaRPr b="1"/>
          </a:p>
        </p:txBody>
      </p:sp>
      <p:sp>
        <p:nvSpPr>
          <p:cNvPr id="290" name="Google Shape;290;p2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91" name="Google Shape;291;p24"/>
          <p:cNvSpPr txBox="1"/>
          <p:nvPr/>
        </p:nvSpPr>
        <p:spPr>
          <a:xfrm>
            <a:off x="240300" y="1683175"/>
            <a:ext cx="37770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Callbacks</a:t>
            </a: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Fonctions appelées durant le cycle de vie d’un component pour tenir au courant de son état lors d’un </a:t>
            </a: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événement</a:t>
            </a: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950" y="932925"/>
            <a:ext cx="4661899" cy="38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 txBox="1"/>
          <p:nvPr>
            <p:ph type="title"/>
          </p:nvPr>
        </p:nvSpPr>
        <p:spPr>
          <a:xfrm>
            <a:off x="2080113" y="188350"/>
            <a:ext cx="43359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COMPONENT - LIFECYCLE</a:t>
            </a:r>
            <a:endParaRPr b="1"/>
          </a:p>
        </p:txBody>
      </p:sp>
      <p:sp>
        <p:nvSpPr>
          <p:cNvPr id="298" name="Google Shape;298;p2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99" name="Google Shape;2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525" y="829550"/>
            <a:ext cx="3617064" cy="408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